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8"/>
  </p:notesMasterIdLst>
  <p:handoutMasterIdLst>
    <p:handoutMasterId r:id="rId39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94" r:id="rId11"/>
    <p:sldId id="2147483562" r:id="rId12"/>
    <p:sldId id="2147483563" r:id="rId13"/>
    <p:sldId id="2147483564" r:id="rId14"/>
    <p:sldId id="2147483566" r:id="rId15"/>
    <p:sldId id="2147483565" r:id="rId16"/>
    <p:sldId id="2147483570" r:id="rId17"/>
    <p:sldId id="2147483571" r:id="rId18"/>
    <p:sldId id="2147483567" r:id="rId19"/>
    <p:sldId id="2147483568" r:id="rId20"/>
    <p:sldId id="2147483569" r:id="rId21"/>
    <p:sldId id="2147483572" r:id="rId22"/>
    <p:sldId id="2147483573" r:id="rId23"/>
    <p:sldId id="2147483577" r:id="rId24"/>
    <p:sldId id="2147483576" r:id="rId25"/>
    <p:sldId id="2147483575" r:id="rId26"/>
    <p:sldId id="272" r:id="rId27"/>
    <p:sldId id="2147483578" r:id="rId28"/>
    <p:sldId id="2147483580" r:id="rId29"/>
    <p:sldId id="273" r:id="rId30"/>
    <p:sldId id="2147483579" r:id="rId31"/>
    <p:sldId id="274" r:id="rId32"/>
    <p:sldId id="275" r:id="rId33"/>
    <p:sldId id="2516" r:id="rId34"/>
    <p:sldId id="2147483529" r:id="rId35"/>
    <p:sldId id="582" r:id="rId36"/>
    <p:sldId id="2419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FFFF00"/>
    <a:srgbClr val="374153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6419" autoAdjust="0"/>
  </p:normalViewPr>
  <p:slideViewPr>
    <p:cSldViewPr snapToGrid="0" snapToObjects="1">
      <p:cViewPr varScale="1">
        <p:scale>
          <a:sx n="117" d="100"/>
          <a:sy n="117" d="100"/>
        </p:scale>
        <p:origin x="184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04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20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02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41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://www.ccw.com.cn/ai/2022-03-01/2372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建设挑战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能耗密度</a:t>
            </a:r>
            <a:endParaRPr lang="en-US" altLang="zh-CN" dirty="0"/>
          </a:p>
          <a:p>
            <a:r>
              <a:rPr lang="zh-CN" altLang="en-US" dirty="0"/>
              <a:t>破极限​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403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D3FD1B-399B-D7AC-6981-16C392A3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电力供应与散热挑战：能耗密度突破物理极限​​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C35958-CA01-F208-A84C-BDD7EE140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万卡建设能耗现状：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单节点能耗高：</a:t>
            </a:r>
            <a:r>
              <a:rPr lang="zh-CN" altLang="en-US" dirty="0"/>
              <a:t>单卡能耗 </a:t>
            </a:r>
            <a:r>
              <a:rPr lang="en-US" altLang="zh-CN" dirty="0"/>
              <a:t>350W</a:t>
            </a:r>
            <a:r>
              <a:rPr lang="zh-CN" altLang="en-US" dirty="0"/>
              <a:t>，单节点 </a:t>
            </a:r>
            <a:r>
              <a:rPr lang="en-US" altLang="zh-CN" dirty="0"/>
              <a:t>3000W</a:t>
            </a:r>
            <a:r>
              <a:rPr lang="zh-CN" altLang="en-US" dirty="0"/>
              <a:t>，单柜 </a:t>
            </a:r>
            <a:r>
              <a:rPr lang="en-US" altLang="zh-CN" dirty="0"/>
              <a:t>20kW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多设备集中：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台设备），地理位置集中</a:t>
            </a:r>
            <a:endParaRPr lang="en-US" altLang="zh-CN" b="1" dirty="0">
              <a:solidFill>
                <a:srgbClr val="66BA36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超高功耗需求​​：</a:t>
            </a:r>
          </a:p>
          <a:p>
            <a:pPr lvl="1"/>
            <a:r>
              <a:rPr lang="zh-CN" altLang="en-US" b="1" dirty="0"/>
              <a:t>高耗电：</a:t>
            </a:r>
            <a:r>
              <a:rPr lang="en-US" altLang="zh-CN" dirty="0"/>
              <a:t>10</a:t>
            </a:r>
            <a:r>
              <a:rPr lang="zh-CN" altLang="en-US" dirty="0"/>
              <a:t> 万张 </a:t>
            </a:r>
            <a:r>
              <a:rPr lang="en" altLang="zh-CN" dirty="0"/>
              <a:t>H100 GPU</a:t>
            </a:r>
            <a:r>
              <a:rPr lang="zh-CN" altLang="en-US" dirty="0"/>
              <a:t> 集群 </a:t>
            </a:r>
            <a:r>
              <a:rPr lang="en" altLang="zh-CN" dirty="0"/>
              <a:t>IT</a:t>
            </a:r>
            <a:r>
              <a:rPr lang="zh-CN" altLang="en-US" dirty="0"/>
              <a:t> 功耗 </a:t>
            </a:r>
            <a:r>
              <a:rPr lang="en-US" altLang="zh-CN" dirty="0"/>
              <a:t>&gt;150</a:t>
            </a:r>
            <a:r>
              <a:rPr lang="en" altLang="zh-CN" dirty="0"/>
              <a:t>MW</a:t>
            </a:r>
            <a:r>
              <a:rPr lang="zh-CN" altLang="en-US" dirty="0"/>
              <a:t>，</a:t>
            </a:r>
            <a:r>
              <a:rPr lang="en-US" altLang="zh-CN" dirty="0"/>
              <a:t>e.g.</a:t>
            </a:r>
            <a:r>
              <a:rPr lang="zh-CN" altLang="en-US" dirty="0"/>
              <a:t> 相当于小型城市的峰值用电，年耗电量 </a:t>
            </a:r>
            <a:r>
              <a:rPr lang="en-US" altLang="zh-CN" dirty="0"/>
              <a:t>~1.59</a:t>
            </a:r>
            <a:r>
              <a:rPr lang="zh-CN" altLang="en-US" dirty="0"/>
              <a:t> 太瓦时，电费成本超 </a:t>
            </a:r>
            <a:r>
              <a:rPr lang="en-US" altLang="zh-CN" dirty="0"/>
              <a:t>1.2</a:t>
            </a:r>
            <a:r>
              <a:rPr lang="zh-CN" altLang="en-US" dirty="0"/>
              <a:t> 亿美元</a:t>
            </a:r>
            <a:r>
              <a:rPr lang="en-US" altLang="zh-CN" dirty="0"/>
              <a:t>/</a:t>
            </a:r>
            <a:r>
              <a:rPr lang="zh-CN" altLang="en-US" dirty="0"/>
              <a:t>年。</a:t>
            </a:r>
          </a:p>
          <a:p>
            <a:pPr lvl="1"/>
            <a:r>
              <a:rPr lang="zh-CN" altLang="en-US" b="1" dirty="0"/>
              <a:t>单机柜功率密度飙升：</a:t>
            </a:r>
            <a:r>
              <a:rPr lang="en" altLang="zh-CN" dirty="0"/>
              <a:t>NVIDIA</a:t>
            </a:r>
            <a:r>
              <a:rPr lang="zh-CN" altLang="en-US" dirty="0"/>
              <a:t> 的 </a:t>
            </a:r>
            <a:r>
              <a:rPr lang="en" altLang="zh-CN" dirty="0"/>
              <a:t>NVL72</a:t>
            </a:r>
            <a:r>
              <a:rPr lang="zh-CN" altLang="en-US" dirty="0"/>
              <a:t> 机柜功耗达 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" dirty="0"/>
              <a:t>（</a:t>
            </a:r>
            <a:r>
              <a:rPr lang="en-US" altLang="zh-CN" dirty="0"/>
              <a:t>a.k.a.</a:t>
            </a:r>
            <a:r>
              <a:rPr lang="zh-CN" altLang="en-US" dirty="0"/>
              <a:t> 冗余后</a:t>
            </a:r>
            <a:r>
              <a:rPr lang="en-US" altLang="zh-CN" dirty="0"/>
              <a:t>198</a:t>
            </a:r>
            <a:r>
              <a:rPr lang="en" altLang="zh-CN" dirty="0"/>
              <a:t>kW</a:t>
            </a:r>
            <a:r>
              <a:rPr lang="zh-CN" altLang="en" dirty="0"/>
              <a:t>），</a:t>
            </a:r>
            <a:r>
              <a:rPr lang="zh-CN" altLang="en-US" dirty="0"/>
              <a:t>液冷成为强制选项</a:t>
            </a:r>
          </a:p>
        </p:txBody>
      </p:sp>
    </p:spTree>
    <p:extLst>
      <p:ext uri="{BB962C8B-B14F-4D97-AF65-F5344CB8AC3E}">
        <p14:creationId xmlns:p14="http://schemas.microsoft.com/office/powerpoint/2010/main" val="83627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D3FD1B-399B-D7AC-6981-16C392A3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电力供应与散热挑战：能耗密度突破物理极限​​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C35958-CA01-F208-A84C-BDD7EE140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​​供电架构重构​​：</a:t>
            </a:r>
          </a:p>
          <a:p>
            <a:pPr lvl="1"/>
            <a:r>
              <a:rPr lang="zh-CN" altLang="en-US" b="1" dirty="0"/>
              <a:t>供电方案：</a:t>
            </a:r>
            <a:r>
              <a:rPr lang="zh-CN" altLang="en-US" dirty="0"/>
              <a:t>传统 </a:t>
            </a:r>
            <a:r>
              <a:rPr lang="en-US" altLang="zh-CN" dirty="0"/>
              <a:t>12</a:t>
            </a:r>
            <a:r>
              <a:rPr lang="en" altLang="zh-CN" dirty="0"/>
              <a:t>V</a:t>
            </a:r>
            <a:r>
              <a:rPr lang="zh-CN" altLang="en-US" dirty="0"/>
              <a:t> 供电链路损耗过高，</a:t>
            </a:r>
            <a:r>
              <a:rPr lang="en-US" altLang="zh-CN" dirty="0"/>
              <a:t>48</a:t>
            </a:r>
            <a:r>
              <a:rPr lang="en" altLang="zh-CN" dirty="0"/>
              <a:t>V</a:t>
            </a:r>
            <a:r>
              <a:rPr lang="zh-CN" altLang="en-US" dirty="0"/>
              <a:t> 直连方案（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OCP</a:t>
            </a:r>
            <a:r>
              <a:rPr lang="zh-CN" altLang="en-US" dirty="0"/>
              <a:t> 标准）成为主流，但仍需解决高电流（</a:t>
            </a:r>
            <a:r>
              <a:rPr lang="en-US" altLang="zh-CN" dirty="0"/>
              <a:t>&gt;1000</a:t>
            </a:r>
            <a:r>
              <a:rPr lang="en" altLang="zh-CN" dirty="0"/>
              <a:t>A/</a:t>
            </a:r>
            <a:r>
              <a:rPr lang="zh-CN" altLang="en-US" dirty="0"/>
              <a:t>芯片）下的电压转换效率问题</a:t>
            </a:r>
          </a:p>
          <a:p>
            <a:pPr lvl="1"/>
            <a:r>
              <a:rPr lang="zh-CN" altLang="en" b="1" dirty="0"/>
              <a:t>新</a:t>
            </a:r>
            <a:r>
              <a:rPr lang="zh-CN" altLang="en-US" b="1" dirty="0"/>
              <a:t>架构：</a:t>
            </a:r>
            <a:r>
              <a:rPr lang="en" altLang="zh-CN" dirty="0"/>
              <a:t>Vicor</a:t>
            </a:r>
            <a:r>
              <a:rPr lang="zh-CN" altLang="en-US" dirty="0"/>
              <a:t> 等厂商提出“垂直供电架构”（</a:t>
            </a:r>
            <a:r>
              <a:rPr lang="en" altLang="zh-CN" dirty="0"/>
              <a:t>VPD</a:t>
            </a:r>
            <a:r>
              <a:rPr lang="zh-CN" altLang="en" dirty="0"/>
              <a:t>），</a:t>
            </a:r>
            <a:r>
              <a:rPr lang="zh-CN" altLang="en-US" dirty="0"/>
              <a:t>通过分比式电源（</a:t>
            </a:r>
            <a:r>
              <a:rPr lang="en" altLang="zh-CN" dirty="0"/>
              <a:t>FPA</a:t>
            </a:r>
            <a:r>
              <a:rPr lang="zh-CN" altLang="en" dirty="0"/>
              <a:t>）</a:t>
            </a:r>
            <a:r>
              <a:rPr lang="zh-CN" altLang="en-US" dirty="0"/>
              <a:t>将电流倍增模块嵌入处理器下方，减少</a:t>
            </a:r>
            <a:r>
              <a:rPr lang="en" altLang="zh-CN" dirty="0"/>
              <a:t>PCB</a:t>
            </a:r>
            <a:r>
              <a:rPr lang="zh-CN" altLang="en-US" dirty="0"/>
              <a:t>传输损耗 </a:t>
            </a:r>
            <a:r>
              <a:rPr lang="en-US" altLang="zh-CN" dirty="0"/>
              <a:t>95%</a:t>
            </a:r>
          </a:p>
          <a:p>
            <a:pPr lvl="1"/>
            <a:endParaRPr lang="zh-CN" altLang="en-US" dirty="0"/>
          </a:p>
          <a:p>
            <a:r>
              <a:rPr lang="zh-CN" altLang="en-US" dirty="0"/>
              <a:t>​</a:t>
            </a:r>
            <a:r>
              <a:rPr lang="zh-CN" altLang="en-US" b="1" dirty="0">
                <a:solidFill>
                  <a:srgbClr val="66BA36"/>
                </a:solidFill>
              </a:rPr>
              <a:t>​液冷协同设计​​</a:t>
            </a:r>
          </a:p>
          <a:p>
            <a:pPr lvl="1"/>
            <a:r>
              <a:rPr lang="zh-CN" altLang="en-US" b="1" dirty="0"/>
              <a:t>定制化：</a:t>
            </a:r>
            <a:r>
              <a:rPr lang="zh-CN" altLang="en-US" dirty="0"/>
              <a:t>高密度机柜需定制密封式液冷管道，防止冷却液渗漏导致电气短路</a:t>
            </a:r>
          </a:p>
          <a:p>
            <a:pPr lvl="1"/>
            <a:r>
              <a:rPr lang="zh-CN" altLang="en-US" b="1" dirty="0"/>
              <a:t>协同优化：</a:t>
            </a:r>
            <a:r>
              <a:rPr lang="zh-CN" altLang="en-US" dirty="0"/>
              <a:t>液冷系统占数据中心总能耗  </a:t>
            </a:r>
            <a:r>
              <a:rPr lang="en-US" altLang="zh-CN" dirty="0"/>
              <a:t>~40%</a:t>
            </a:r>
            <a:r>
              <a:rPr lang="zh-CN" altLang="en-US" dirty="0"/>
              <a:t>，需与配电网络协同优化</a:t>
            </a:r>
          </a:p>
        </p:txBody>
      </p:sp>
    </p:spTree>
    <p:extLst>
      <p:ext uri="{BB962C8B-B14F-4D97-AF65-F5344CB8AC3E}">
        <p14:creationId xmlns:p14="http://schemas.microsoft.com/office/powerpoint/2010/main" val="268515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625BD8-FAE4-7816-28F5-650F421F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7483"/>
            <a:ext cx="10963473" cy="589190"/>
          </a:xfrm>
        </p:spPr>
        <p:txBody>
          <a:bodyPr/>
          <a:lstStyle/>
          <a:p>
            <a:r>
              <a:rPr lang="zh-CN" altLang="en-US" dirty="0"/>
              <a:t>液冷、功耗、器件相互影响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924D21-37A7-73D2-3E7D-0FDB38F7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5" y="3510943"/>
            <a:ext cx="9013452" cy="293179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F209004-71ED-7D80-CEBB-7C83124CDDDF}"/>
              </a:ext>
            </a:extLst>
          </p:cNvPr>
          <p:cNvGrpSpPr/>
          <p:nvPr/>
        </p:nvGrpSpPr>
        <p:grpSpPr>
          <a:xfrm>
            <a:off x="1439760" y="1172583"/>
            <a:ext cx="9013452" cy="2175311"/>
            <a:chOff x="1253111" y="1079645"/>
            <a:chExt cx="9697530" cy="228976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D1BD7C-39EE-258B-9D4B-0B9A687F7A3C}"/>
                </a:ext>
              </a:extLst>
            </p:cNvPr>
            <p:cNvSpPr/>
            <p:nvPr/>
          </p:nvSpPr>
          <p:spPr>
            <a:xfrm>
              <a:off x="1253111" y="1079645"/>
              <a:ext cx="9697530" cy="2289765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Picture 2" descr="导热垫片和导热硅脂哪个更好">
              <a:extLst>
                <a:ext uri="{FF2B5EF4-FFF2-40B4-BE49-F238E27FC236}">
                  <a16:creationId xmlns:a16="http://schemas.microsoft.com/office/drawing/2014/main" id="{9F5BCC10-5CEB-5AE3-CEFA-AF5B1BEBF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464" y="1182207"/>
              <a:ext cx="3098087" cy="2080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982E6CB-E662-68A0-B484-BCD53CCE5B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61275" y="1221178"/>
              <a:ext cx="5941528" cy="2082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021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319C8F6B-9C95-5191-40D2-9A90A2A2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新型的封装和电源提供方案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11845E-8AA6-B5E5-299A-FBE89F8EB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搭配电流倍增器 </a:t>
            </a:r>
            <a:r>
              <a:rPr lang="en-US" altLang="zh-CN" dirty="0"/>
              <a:t>GTM</a:t>
            </a:r>
            <a:r>
              <a:rPr lang="zh-CN" altLang="en-US" dirty="0"/>
              <a:t> 置于处理器下方，最大限度地提高电源传输性能。</a:t>
            </a:r>
            <a:r>
              <a:rPr lang="en" altLang="zh-CN" dirty="0"/>
              <a:t> Vicor</a:t>
            </a:r>
            <a:r>
              <a:rPr lang="zh-CN" altLang="en-US" dirty="0"/>
              <a:t> 垂直电源传输</a:t>
            </a:r>
            <a:r>
              <a:rPr lang="en" altLang="zh-CN" dirty="0"/>
              <a:t>VPD</a:t>
            </a:r>
            <a:r>
              <a:rPr lang="zh-CN" altLang="en-US" dirty="0"/>
              <a:t> 包括更高 </a:t>
            </a:r>
            <a:r>
              <a:rPr lang="en" altLang="zh-CN" dirty="0"/>
              <a:t>I/O </a:t>
            </a:r>
            <a:r>
              <a:rPr lang="zh-CN" altLang="en-US" dirty="0"/>
              <a:t>路由、板载内存等设计大大减少了外围供电和散热器件数量。</a:t>
            </a:r>
            <a:endParaRPr lang="en-US" altLang="zh-CN" dirty="0"/>
          </a:p>
          <a:p>
            <a:r>
              <a:rPr lang="en" altLang="zh-CN" dirty="0"/>
              <a:t>SM-</a:t>
            </a:r>
            <a:r>
              <a:rPr lang="en" altLang="zh-CN" dirty="0" err="1"/>
              <a:t>ChiP</a:t>
            </a:r>
            <a:r>
              <a:rPr lang="en" altLang="zh-CN" dirty="0"/>
              <a:t> </a:t>
            </a:r>
            <a:r>
              <a:rPr lang="zh-CN" altLang="en-US" dirty="0"/>
              <a:t>封装将所有无源器件、磁性器件、</a:t>
            </a:r>
            <a:r>
              <a:rPr lang="en" altLang="zh-CN" dirty="0"/>
              <a:t>MOSFET </a:t>
            </a:r>
            <a:r>
              <a:rPr lang="zh-CN" altLang="en-US" dirty="0"/>
              <a:t>和控制器集成到一个模块中，降低噪声改善散热性能。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F84E6-E17D-61F1-65C2-E75FAF4A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434" y="3256620"/>
            <a:ext cx="4709468" cy="31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创新电源模块封装| Vicor">
            <a:extLst>
              <a:ext uri="{FF2B5EF4-FFF2-40B4-BE49-F238E27FC236}">
                <a16:creationId xmlns:a16="http://schemas.microsoft.com/office/drawing/2014/main" id="{C153C7E7-F54D-AB51-2134-F3E2B3D33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8439" y="3274769"/>
            <a:ext cx="4325136" cy="31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网络通信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345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FBBA08-E764-C8DB-503B-04E144EE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万卡互联的网络通信带宽与延迟瓶颈​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E6CAFD-2CC2-11EA-7BB1-73B8192BB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万卡建设互联现状：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多层互联</a:t>
            </a:r>
            <a:r>
              <a:rPr lang="zh-CN" altLang="en-US" dirty="0"/>
              <a:t>：交换机 </a:t>
            </a:r>
            <a:r>
              <a:rPr lang="en-US" altLang="zh-CN" dirty="0"/>
              <a:t>~1000</a:t>
            </a:r>
            <a:r>
              <a:rPr lang="zh-CN" altLang="en-US" dirty="0"/>
              <a:t>台，框框、盒盒盒多层互联结构，多层交换拓扑</a:t>
            </a:r>
          </a:p>
          <a:p>
            <a:pPr lvl="1"/>
            <a:r>
              <a:rPr lang="zh-CN" altLang="en-US" b="1" dirty="0"/>
              <a:t>通信算法</a:t>
            </a:r>
            <a:r>
              <a:rPr lang="zh-CN" altLang="en-US" dirty="0"/>
              <a:t>：集合通信、点对点通信超规模后 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Doubling</a:t>
            </a:r>
            <a:r>
              <a:rPr lang="zh-CN" altLang="en-US" dirty="0"/>
              <a:t> 回环时间长</a:t>
            </a:r>
          </a:p>
          <a:p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超大规模组网复杂度​​：</a:t>
            </a:r>
          </a:p>
          <a:p>
            <a:pPr lvl="1"/>
            <a:r>
              <a:rPr lang="zh-CN" altLang="en-US" b="1" dirty="0"/>
              <a:t>成本增加：</a:t>
            </a:r>
            <a:r>
              <a:rPr lang="zh-CN" altLang="en-US" dirty="0"/>
              <a:t>光模块成本激增，</a:t>
            </a:r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-US" altLang="zh-CN" dirty="0"/>
              <a:t>AI</a:t>
            </a:r>
            <a:r>
              <a:rPr lang="zh-CN" altLang="en-US" dirty="0"/>
              <a:t> 集群需 </a:t>
            </a:r>
            <a:r>
              <a:rPr lang="en-US" altLang="zh-CN" dirty="0"/>
              <a:t>~10</a:t>
            </a:r>
            <a:r>
              <a:rPr lang="zh-CN" altLang="en-US" dirty="0"/>
              <a:t> 万个光模块，长距单模式光模块成本是多模 </a:t>
            </a:r>
            <a:r>
              <a:rPr lang="en-US" altLang="zh-CN" dirty="0"/>
              <a:t>10</a:t>
            </a:r>
            <a:r>
              <a:rPr lang="zh-CN" altLang="en-US" dirty="0"/>
              <a:t> 倍</a:t>
            </a:r>
            <a:endParaRPr lang="en-US" altLang="zh-CN" dirty="0"/>
          </a:p>
          <a:p>
            <a:pPr lvl="1"/>
            <a:r>
              <a:rPr lang="en" altLang="zh-CN" b="1" dirty="0"/>
              <a:t>InfiniBand​​</a:t>
            </a:r>
            <a:r>
              <a:rPr lang="zh-CN" altLang="en" b="1" dirty="0"/>
              <a:t>等</a:t>
            </a:r>
            <a:r>
              <a:rPr lang="zh-CN" altLang="en-US" b="1" dirty="0"/>
              <a:t>协议</a:t>
            </a:r>
            <a:r>
              <a:rPr lang="zh-CN" altLang="en" b="1" dirty="0"/>
              <a:t>：</a:t>
            </a:r>
            <a:r>
              <a:rPr lang="zh-CN" altLang="en-US" dirty="0"/>
              <a:t>低延迟但扩展性差，超</a:t>
            </a:r>
            <a:r>
              <a:rPr lang="en-US" altLang="zh-CN" dirty="0"/>
              <a:t>10</a:t>
            </a:r>
            <a:r>
              <a:rPr lang="zh-CN" altLang="en-US" dirty="0"/>
              <a:t>万卡时需</a:t>
            </a:r>
            <a:r>
              <a:rPr lang="en-US" altLang="zh-CN" dirty="0"/>
              <a:t>4</a:t>
            </a:r>
            <a:r>
              <a:rPr lang="zh-CN" altLang="en-US" dirty="0"/>
              <a:t>层交换机，成本高昂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12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FBBA08-E764-C8DB-503B-04E144EE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万卡互联的网络通信带宽与延迟瓶颈​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E6CAFD-2CC2-11EA-7BB1-73B8192BB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万卡建设互联现状：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自研交换机：</a:t>
            </a:r>
            <a:r>
              <a:rPr lang="zh-CN" altLang="en-US" dirty="0"/>
              <a:t>字节采用三级交换机（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Broadcom Tomahawk 4</a:t>
            </a:r>
            <a:r>
              <a:rPr lang="zh-CN" altLang="en-US" dirty="0"/>
              <a:t>芯片），通过减少 </a:t>
            </a:r>
            <a:r>
              <a:rPr lang="en" altLang="zh-CN" dirty="0"/>
              <a:t>ECMP</a:t>
            </a:r>
            <a:r>
              <a:rPr lang="zh-CN" altLang="en-US" dirty="0"/>
              <a:t> 哈希冲突和动态拥塞控制（</a:t>
            </a:r>
            <a:r>
              <a:rPr lang="en" altLang="zh-CN" dirty="0"/>
              <a:t>Swift</a:t>
            </a:r>
            <a:r>
              <a:rPr lang="zh-CN" altLang="en-US" dirty="0"/>
              <a:t>  </a:t>
            </a:r>
            <a:r>
              <a:rPr lang="en" altLang="zh-CN" dirty="0"/>
              <a:t>+DCQCN</a:t>
            </a:r>
            <a:r>
              <a:rPr lang="zh-CN" altLang="en-US" dirty="0"/>
              <a:t> 算法）提升吞吐量 </a:t>
            </a:r>
            <a:r>
              <a:rPr lang="en-US" altLang="zh-CN" dirty="0"/>
              <a:t>~30%</a:t>
            </a:r>
            <a:endParaRPr lang="zh-CN" altLang="en-US" dirty="0"/>
          </a:p>
          <a:p>
            <a:pPr lvl="1"/>
            <a:r>
              <a:rPr lang="zh-CN" altLang="en-US" b="1" dirty="0"/>
              <a:t>引入​​以太网</a:t>
            </a:r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" b="1" dirty="0"/>
              <a:t>：</a:t>
            </a:r>
            <a:r>
              <a:rPr lang="zh-CN" altLang="en-US" dirty="0"/>
              <a:t>以太网交换机成本低，但需优化 </a:t>
            </a:r>
            <a:r>
              <a:rPr lang="en" altLang="zh-CN" dirty="0"/>
              <a:t>All-Reduce</a:t>
            </a:r>
            <a:r>
              <a:rPr lang="zh-CN" altLang="en-US" dirty="0"/>
              <a:t> 等集合通信效率，</a:t>
            </a:r>
            <a:r>
              <a:rPr lang="en" altLang="zh-CN" dirty="0"/>
              <a:t>Meta</a:t>
            </a:r>
            <a:r>
              <a:rPr lang="zh-CN" altLang="en-US" dirty="0"/>
              <a:t> 采用 </a:t>
            </a:r>
            <a:r>
              <a:rPr lang="en-US" altLang="zh-CN" dirty="0"/>
              <a:t>7:1</a:t>
            </a:r>
            <a:r>
              <a:rPr lang="zh-CN" altLang="en-US" dirty="0"/>
              <a:t> 超额订阅拓扑平衡带宽与成本</a:t>
            </a:r>
            <a:endParaRPr lang="en-US" altLang="zh-CN" sz="2000" dirty="0"/>
          </a:p>
          <a:p>
            <a:pPr lvl="1"/>
            <a:r>
              <a:rPr lang="en" altLang="zh-CN" sz="1800" b="1" dirty="0"/>
              <a:t>NVLink</a:t>
            </a:r>
            <a:r>
              <a:rPr lang="zh-CN" altLang="en-US" sz="1800" b="1" dirty="0"/>
              <a:t> 与网络协同​​：</a:t>
            </a:r>
            <a:r>
              <a:rPr lang="en-US" altLang="zh-CN" sz="1800" dirty="0"/>
              <a:t>TP</a:t>
            </a:r>
            <a:r>
              <a:rPr lang="zh-CN" altLang="en-US" sz="1800" dirty="0"/>
              <a:t> 严重</a:t>
            </a:r>
            <a:r>
              <a:rPr lang="zh-CN" altLang="en-US" dirty="0"/>
              <a:t>依赖 </a:t>
            </a:r>
            <a:r>
              <a:rPr lang="en" altLang="zh-CN" dirty="0"/>
              <a:t>NVLink</a:t>
            </a:r>
            <a:r>
              <a:rPr lang="zh-CN" altLang="en" dirty="0"/>
              <a:t>，</a:t>
            </a:r>
            <a:r>
              <a:rPr lang="zh-CN" altLang="en-US" dirty="0"/>
              <a:t>但跨机柜 </a:t>
            </a:r>
            <a:r>
              <a:rPr lang="en-US" altLang="zh-CN" dirty="0"/>
              <a:t>PP/DP</a:t>
            </a:r>
            <a:r>
              <a:rPr lang="zh-CN" altLang="en-US" dirty="0"/>
              <a:t> 通信需融合 </a:t>
            </a:r>
            <a:r>
              <a:rPr lang="en" altLang="zh-CN" dirty="0"/>
              <a:t>InfiniBand/RDMA</a:t>
            </a:r>
            <a:r>
              <a:rPr lang="zh-CN" altLang="en" dirty="0"/>
              <a:t>，</a:t>
            </a:r>
            <a:r>
              <a:rPr lang="zh-CN" altLang="en-US" dirty="0"/>
              <a:t>多网络协同易引发死锁，需要实现跨节点、跨柜与网络协同</a:t>
            </a:r>
          </a:p>
        </p:txBody>
      </p:sp>
    </p:spTree>
    <p:extLst>
      <p:ext uri="{BB962C8B-B14F-4D97-AF65-F5344CB8AC3E}">
        <p14:creationId xmlns:p14="http://schemas.microsoft.com/office/powerpoint/2010/main" val="359232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B1CF-3603-566C-7EAA-0EEEB3F6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字节跳动自研交换机 </a:t>
            </a:r>
            <a:r>
              <a:rPr lang="en" altLang="zh-CN" dirty="0"/>
              <a:t>B5020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BE0A1-4E25-EB65-AA36-FC5888BBF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en" altLang="zh-CN" dirty="0"/>
              <a:t>U</a:t>
            </a:r>
            <a:r>
              <a:rPr lang="zh-CN" altLang="en-US" dirty="0"/>
              <a:t> 机架式交换机；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800</a:t>
            </a:r>
            <a:r>
              <a:rPr lang="en" altLang="zh-CN" dirty="0"/>
              <a:t>GbE</a:t>
            </a:r>
            <a:r>
              <a:rPr lang="zh-CN" altLang="en-US" dirty="0"/>
              <a:t> 端口；</a:t>
            </a:r>
            <a:r>
              <a:rPr lang="en-US" altLang="zh-CN" dirty="0"/>
              <a:t>51.2</a:t>
            </a:r>
            <a:r>
              <a:rPr lang="zh-CN" altLang="en-US" dirty="0"/>
              <a:t> </a:t>
            </a:r>
            <a:r>
              <a:rPr lang="en" altLang="zh-CN" dirty="0"/>
              <a:t>Tbps</a:t>
            </a:r>
            <a:r>
              <a:rPr lang="zh-CN" altLang="en-US" dirty="0"/>
              <a:t> 交换容量（全双工算法下达 </a:t>
            </a:r>
            <a:r>
              <a:rPr lang="en-US" altLang="zh-CN" dirty="0"/>
              <a:t>102.4</a:t>
            </a:r>
            <a:r>
              <a:rPr lang="zh-CN" altLang="en-US" dirty="0"/>
              <a:t> </a:t>
            </a:r>
            <a:r>
              <a:rPr lang="en" altLang="zh-CN" dirty="0"/>
              <a:t>Tbps</a:t>
            </a:r>
            <a:r>
              <a:rPr lang="zh-CN" altLang="en" dirty="0"/>
              <a:t>）</a:t>
            </a:r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CB36648-CDEA-A00A-54E5-2B6441476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6654" y="1979262"/>
            <a:ext cx="9723453" cy="42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B1CF-3603-566C-7EAA-0EEEB3F6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Mate</a:t>
            </a:r>
            <a:r>
              <a:rPr lang="zh-CN" altLang="en-US" dirty="0"/>
              <a:t> 自研交换机 </a:t>
            </a:r>
            <a:r>
              <a:rPr lang="en" altLang="zh-CN" dirty="0"/>
              <a:t>Meta 51.2T Ethernet 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BE0A1-4E25-EB65-AA36-FC5888BBF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交换机单芯片带宽 </a:t>
            </a:r>
            <a:r>
              <a:rPr lang="en-US" altLang="zh-CN" dirty="0"/>
              <a:t>51.2</a:t>
            </a:r>
            <a:r>
              <a:rPr lang="en" altLang="zh-CN" dirty="0"/>
              <a:t>T</a:t>
            </a:r>
            <a:r>
              <a:rPr lang="zh-CN" altLang="en" dirty="0"/>
              <a:t>，</a:t>
            </a:r>
            <a:r>
              <a:rPr lang="zh-CN" altLang="en-US" dirty="0"/>
              <a:t>支持 </a:t>
            </a:r>
            <a:r>
              <a:rPr lang="en-US" altLang="zh-CN" dirty="0"/>
              <a:t>800</a:t>
            </a:r>
            <a:r>
              <a:rPr lang="en" altLang="zh-CN" dirty="0"/>
              <a:t>G</a:t>
            </a:r>
            <a:r>
              <a:rPr lang="zh-CN" altLang="en-US" dirty="0"/>
              <a:t> 高速端口，满足 </a:t>
            </a:r>
            <a:r>
              <a:rPr lang="en-US" altLang="zh-CN" dirty="0"/>
              <a:t>AIDC</a:t>
            </a:r>
            <a:r>
              <a:rPr lang="zh-CN" altLang="en-US" dirty="0"/>
              <a:t> 对高带宽需求。</a:t>
            </a:r>
            <a:endParaRPr lang="en-US" altLang="zh-CN" dirty="0"/>
          </a:p>
          <a:p>
            <a:r>
              <a:rPr lang="zh-CN" altLang="en-US" dirty="0"/>
              <a:t>融合 </a:t>
            </a:r>
            <a:r>
              <a:rPr lang="en" altLang="zh-CN" dirty="0"/>
              <a:t>CPO</a:t>
            </a:r>
            <a:r>
              <a:rPr lang="zh-CN" altLang="en" dirty="0"/>
              <a:t>（</a:t>
            </a:r>
            <a:r>
              <a:rPr lang="zh-CN" altLang="en-US" dirty="0"/>
              <a:t>共封装光学）技术，有助于降低能耗和成本，同时提高传输效率。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663883-E11B-CBEA-2646-2BB8E248E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08074" y="2458590"/>
            <a:ext cx="9380613" cy="4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07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2A9249-2545-D052-49B4-C0196162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 </a:t>
            </a:r>
            <a:r>
              <a:rPr lang="en-US" altLang="zh-CN" dirty="0"/>
              <a:t>OCS</a:t>
            </a:r>
            <a:r>
              <a:rPr lang="zh-CN" altLang="en-US" dirty="0"/>
              <a:t> 和 </a:t>
            </a:r>
            <a:r>
              <a:rPr lang="en-US" altLang="zh-CN" dirty="0"/>
              <a:t>Tours</a:t>
            </a:r>
            <a:r>
              <a:rPr lang="zh-CN" altLang="en-US" dirty="0"/>
              <a:t>  </a:t>
            </a:r>
            <a:r>
              <a:rPr lang="en-US" altLang="zh-CN" dirty="0"/>
              <a:t>4D</a:t>
            </a:r>
            <a:r>
              <a:rPr lang="zh-CN" altLang="en-US" dirty="0"/>
              <a:t> 拓扑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E7EBC-44B2-01BB-9B27-45D3C01A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OCS (Optical Circuit Switch)​​</a:t>
            </a:r>
            <a:r>
              <a:rPr lang="zh-CN" altLang="en" b="1" dirty="0"/>
              <a:t>：</a:t>
            </a:r>
            <a:r>
              <a:rPr lang="en" altLang="zh-CN" dirty="0"/>
              <a:t>MEMS</a:t>
            </a:r>
            <a:r>
              <a:rPr lang="zh-CN" altLang="en-US" dirty="0"/>
              <a:t> 光路交换架构，通过动态重构光子连接实现纳秒级拓扑重组，支持分布式网络控制平面，突破传统电交换机的端口密度和能效比限制。</a:t>
            </a:r>
            <a:endParaRPr lang="en-US" altLang="zh-CN" dirty="0"/>
          </a:p>
          <a:p>
            <a:r>
              <a:rPr lang="en" altLang="zh-CN" b="1" dirty="0"/>
              <a:t>Torus 4D </a:t>
            </a:r>
            <a:r>
              <a:rPr lang="zh-CN" altLang="en-US" b="1" dirty="0"/>
              <a:t>拓扑​​：</a:t>
            </a:r>
            <a:r>
              <a:rPr lang="zh-CN" altLang="en-US" dirty="0"/>
              <a:t>将三维 </a:t>
            </a:r>
            <a:r>
              <a:rPr lang="en" altLang="zh-CN" dirty="0"/>
              <a:t>Clos</a:t>
            </a:r>
            <a:r>
              <a:rPr lang="zh-CN" altLang="en-US" dirty="0"/>
              <a:t> 拓扑扩展为时间分片四维结构，通过 时空复用 </a:t>
            </a:r>
            <a:r>
              <a:rPr lang="en" altLang="zh-CN" dirty="0"/>
              <a:t>TDM</a:t>
            </a:r>
            <a:r>
              <a:rPr lang="zh-CN" altLang="en-US" dirty="0"/>
              <a:t> 在多跳层叠网络中实现物理链路统计复用，以硬件级调度优化多对多通信效率。</a:t>
            </a:r>
          </a:p>
        </p:txBody>
      </p:sp>
      <p:pic>
        <p:nvPicPr>
          <p:cNvPr id="1026" name="Picture 2" descr="Google Details TPUv4 and its Crazy Optically Reconfigurable AI Network">
            <a:extLst>
              <a:ext uri="{FF2B5EF4-FFF2-40B4-BE49-F238E27FC236}">
                <a16:creationId xmlns:a16="http://schemas.microsoft.com/office/drawing/2014/main" id="{C00E3F05-450C-8947-EC79-D8797FBA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1229" y="3503302"/>
            <a:ext cx="4757791" cy="28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ssion Apollo Palomar">
            <a:extLst>
              <a:ext uri="{FF2B5EF4-FFF2-40B4-BE49-F238E27FC236}">
                <a16:creationId xmlns:a16="http://schemas.microsoft.com/office/drawing/2014/main" id="{CEC56279-568F-2D7D-B98D-2927FBEA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722" y="3491186"/>
            <a:ext cx="4846812" cy="28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0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计算效率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11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8D7B29-7C69-382F-5481-43C63DB6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计算效率提升，万卡规模互联算力损耗难题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597A20-2C6E-CCDF-D288-B9EDDCC37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万卡建设计算效率现状：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 节点：</a:t>
            </a:r>
            <a:r>
              <a:rPr lang="en-US" altLang="zh-CN" dirty="0"/>
              <a:t>&gt;2000</a:t>
            </a:r>
            <a:r>
              <a:rPr lang="zh-CN" altLang="en-US" dirty="0"/>
              <a:t> 节点，</a:t>
            </a:r>
            <a:r>
              <a:rPr lang="en-US" altLang="zh-CN" dirty="0"/>
              <a:t>AI</a:t>
            </a:r>
            <a:r>
              <a:rPr lang="zh-CN" altLang="en-US" dirty="0"/>
              <a:t> 卡数 </a:t>
            </a:r>
            <a:r>
              <a:rPr lang="en-US" altLang="zh-CN" dirty="0"/>
              <a:t>~16000</a:t>
            </a:r>
          </a:p>
          <a:p>
            <a:pPr lvl="1"/>
            <a:r>
              <a:rPr lang="zh-CN" altLang="en-US" dirty="0"/>
              <a:t>存储容量：</a:t>
            </a:r>
            <a:r>
              <a:rPr lang="en-US" altLang="zh-CN" dirty="0"/>
              <a:t>~800</a:t>
            </a:r>
            <a:r>
              <a:rPr lang="zh-CN" altLang="en-US" dirty="0"/>
              <a:t> </a:t>
            </a:r>
            <a:r>
              <a:rPr lang="en" altLang="zh-CN" dirty="0"/>
              <a:t>ROCE</a:t>
            </a:r>
            <a:r>
              <a:rPr lang="zh-CN" altLang="en-US" dirty="0"/>
              <a:t> 交换机</a:t>
            </a:r>
            <a:endParaRPr lang="en-US" altLang="zh-CN" dirty="0"/>
          </a:p>
          <a:p>
            <a:pPr lvl="1"/>
            <a:r>
              <a:rPr lang="zh-CN" altLang="en-US" dirty="0"/>
              <a:t>大模型：</a:t>
            </a:r>
            <a:r>
              <a:rPr lang="en-US" altLang="zh-CN" dirty="0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Dense/MoE</a:t>
            </a:r>
            <a:r>
              <a:rPr lang="zh-CN" altLang="en-US" dirty="0"/>
              <a:t> 从十亿到千亿规模训练测试，万卡集群 </a:t>
            </a:r>
            <a:r>
              <a:rPr lang="en" altLang="zh-CN" dirty="0"/>
              <a:t>K8S</a:t>
            </a:r>
            <a:r>
              <a:rPr lang="zh-CN" altLang="en-US" dirty="0"/>
              <a:t> 调度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提升有效计算率 </a:t>
            </a:r>
            <a:r>
              <a:rPr lang="en" altLang="zh-CN" b="1" dirty="0">
                <a:solidFill>
                  <a:srgbClr val="66BA36"/>
                </a:solidFill>
              </a:rPr>
              <a:t>MFU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</a:p>
          <a:p>
            <a:pPr lvl="1"/>
            <a:r>
              <a:rPr lang="zh-CN" altLang="en-US" dirty="0"/>
              <a:t>千卡集群 </a:t>
            </a:r>
            <a:r>
              <a:rPr lang="en" altLang="zh-CN" dirty="0"/>
              <a:t>MFU</a:t>
            </a:r>
            <a:r>
              <a:rPr lang="zh-CN" altLang="en-US" dirty="0"/>
              <a:t> </a:t>
            </a:r>
            <a:r>
              <a:rPr lang="en-US" altLang="zh-CN" dirty="0"/>
              <a:t>~40-50%</a:t>
            </a:r>
            <a:r>
              <a:rPr lang="zh-CN" altLang="en-US" dirty="0"/>
              <a:t>，但万卡因通信延迟和同步开销，特别是面向 </a:t>
            </a:r>
            <a:r>
              <a:rPr lang="en-US" altLang="zh-CN" dirty="0"/>
              <a:t>MoE </a:t>
            </a:r>
            <a:r>
              <a:rPr lang="zh-CN" altLang="en-US" dirty="0"/>
              <a:t>稀疏模型 </a:t>
            </a:r>
            <a:r>
              <a:rPr lang="en" altLang="zh-CN" dirty="0"/>
              <a:t>MFU</a:t>
            </a:r>
            <a:r>
              <a:rPr lang="zh-CN" altLang="en-US" dirty="0"/>
              <a:t> 将至 </a:t>
            </a:r>
            <a:r>
              <a:rPr lang="en-US" altLang="zh-CN" dirty="0"/>
              <a:t>35%</a:t>
            </a:r>
            <a:endParaRPr lang="zh-CN" altLang="en-US" dirty="0"/>
          </a:p>
          <a:p>
            <a:pPr lvl="1"/>
            <a:r>
              <a:rPr lang="zh-CN" altLang="en-US" dirty="0"/>
              <a:t>混合专家模型（</a:t>
            </a:r>
            <a:r>
              <a:rPr lang="en" altLang="zh-CN" dirty="0"/>
              <a:t>MoE</a:t>
            </a:r>
            <a:r>
              <a:rPr lang="zh-CN" altLang="en" dirty="0"/>
              <a:t>）</a:t>
            </a:r>
            <a:r>
              <a:rPr lang="zh-CN" altLang="en-US" dirty="0"/>
              <a:t>需</a:t>
            </a:r>
            <a:r>
              <a:rPr lang="en" altLang="zh-CN" dirty="0"/>
              <a:t>All-to-All</a:t>
            </a:r>
            <a:r>
              <a:rPr lang="zh-CN" altLang="en-US" dirty="0"/>
              <a:t>通信，加剧带宽压力；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56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AE70F-386B-1A76-FF3C-6CEFC967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计算效率提升，万卡规模互联算力损耗难题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0384DA-DC2A-271C-E8B4-3D348F476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分布式训练策略​​</a:t>
            </a:r>
          </a:p>
          <a:p>
            <a:pPr lvl="1"/>
            <a:r>
              <a:rPr lang="zh-CN" altLang="en-US" dirty="0"/>
              <a:t>字节跳动 </a:t>
            </a:r>
            <a:r>
              <a:rPr lang="en" altLang="zh-CN" dirty="0"/>
              <a:t>MegaScale</a:t>
            </a:r>
            <a:r>
              <a:rPr lang="zh-CN" altLang="en-US" dirty="0"/>
              <a:t> 通过 </a:t>
            </a:r>
            <a:r>
              <a:rPr lang="en-US" altLang="zh-CN" dirty="0"/>
              <a:t>3</a:t>
            </a:r>
            <a:r>
              <a:rPr lang="en" altLang="zh-CN" dirty="0"/>
              <a:t>D</a:t>
            </a:r>
            <a:r>
              <a:rPr lang="zh-CN" altLang="en-US" dirty="0"/>
              <a:t> 并行优化和计算</a:t>
            </a:r>
            <a:r>
              <a:rPr lang="en-US" altLang="zh-CN" dirty="0"/>
              <a:t>+</a:t>
            </a:r>
            <a:r>
              <a:rPr lang="zh-CN" altLang="en-US" dirty="0"/>
              <a:t>通信重叠技术，在 </a:t>
            </a:r>
            <a:r>
              <a:rPr lang="en-US" altLang="zh-CN" dirty="0"/>
              <a:t>1.2W </a:t>
            </a:r>
            <a:r>
              <a:rPr lang="zh-CN" altLang="en-US" dirty="0"/>
              <a:t>集群上 </a:t>
            </a:r>
            <a:r>
              <a:rPr lang="en" altLang="zh-CN" dirty="0"/>
              <a:t>MFU</a:t>
            </a:r>
            <a:r>
              <a:rPr lang="zh-CN" altLang="en-US" dirty="0"/>
              <a:t> 提升 </a:t>
            </a:r>
            <a:r>
              <a:rPr lang="en-US" altLang="zh-CN" dirty="0"/>
              <a:t>~55.2%</a:t>
            </a:r>
          </a:p>
          <a:p>
            <a:pPr lvl="1"/>
            <a:r>
              <a:rPr lang="zh-CN" altLang="en-US" dirty="0"/>
              <a:t>摩尔线程“夸娥集群”采用自适应混合并行策略，支持显存池化管理，减少</a:t>
            </a:r>
            <a:r>
              <a:rPr lang="en" altLang="zh-CN" dirty="0"/>
              <a:t>I/O</a:t>
            </a:r>
            <a:r>
              <a:rPr lang="zh-CN" altLang="en-US" dirty="0"/>
              <a:t>瓶颈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2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2A9249-2545-D052-49B4-C0196162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性能优化方案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E7EBC-44B2-01BB-9B27-45D3C01A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1800" b="1" dirty="0">
                <a:solidFill>
                  <a:srgbClr val="66BA36"/>
                </a:solidFill>
              </a:rPr>
              <a:t>GEMM FP8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通过 ​​</a:t>
            </a:r>
            <a:r>
              <a:rPr lang="en" altLang="zh-CN" sz="1800" dirty="0"/>
              <a:t>FP8</a:t>
            </a:r>
            <a:r>
              <a:rPr lang="zh-CN" altLang="en-US" sz="1800" dirty="0"/>
              <a:t> 通用矩阵乘法库，利用 </a:t>
            </a:r>
            <a:r>
              <a:rPr lang="en" altLang="zh-CN" sz="1800" dirty="0"/>
              <a:t>Tensor Core</a:t>
            </a:r>
            <a:r>
              <a:rPr lang="zh-CN" altLang="en-US" sz="1800" dirty="0"/>
              <a:t> 加速和 </a:t>
            </a:r>
            <a:r>
              <a:rPr lang="en" altLang="zh-CN" sz="1800" dirty="0"/>
              <a:t>JIT</a:t>
            </a:r>
            <a:r>
              <a:rPr lang="zh-CN" altLang="en-US" sz="1800" dirty="0"/>
              <a:t> 优化，同时通过 ​​</a:t>
            </a:r>
            <a:r>
              <a:rPr lang="en" altLang="zh-CN" sz="1800" dirty="0"/>
              <a:t>CUDA-core</a:t>
            </a:r>
            <a:r>
              <a:rPr lang="zh-CN" altLang="en-US" sz="1800" dirty="0"/>
              <a:t> 二级累加技术​​缓解精度损失。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66BA36"/>
                </a:solidFill>
              </a:rPr>
              <a:t>Dual</a:t>
            </a:r>
            <a:r>
              <a:rPr lang="zh-CN" altLang="en-US" sz="1800" b="1" dirty="0">
                <a:solidFill>
                  <a:srgbClr val="66BA36"/>
                </a:solidFill>
              </a:rPr>
              <a:t> </a:t>
            </a:r>
            <a:r>
              <a:rPr lang="en" altLang="zh-CN" sz="1800" b="1" dirty="0">
                <a:solidFill>
                  <a:srgbClr val="66BA36"/>
                </a:solidFill>
              </a:rPr>
              <a:t>Pipe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双向流水线并行架构​​，将 </a:t>
            </a:r>
            <a:r>
              <a:rPr lang="en" altLang="zh-CN" sz="1800" dirty="0"/>
              <a:t>Forward</a:t>
            </a:r>
            <a:r>
              <a:rPr lang="zh-CN" altLang="en-US" sz="1800" dirty="0"/>
              <a:t> 与 </a:t>
            </a:r>
            <a:r>
              <a:rPr lang="en" altLang="zh-CN" sz="1800" dirty="0"/>
              <a:t>Backward</a:t>
            </a:r>
            <a:r>
              <a:rPr lang="zh-CN" altLang="en-US" sz="1800" dirty="0"/>
              <a:t> 计算过程重叠执行，并通过硬件级调度隐藏通信开销。</a:t>
            </a:r>
            <a:endParaRPr lang="en" altLang="zh-CN" sz="1800" dirty="0"/>
          </a:p>
        </p:txBody>
      </p:sp>
      <p:pic>
        <p:nvPicPr>
          <p:cNvPr id="2050" name="Picture 2" descr="How DeepSeek's DualPipe works. {{Insert trite introduction to DeepSeek… |  by Aidan Witeck | Medium">
            <a:extLst>
              <a:ext uri="{FF2B5EF4-FFF2-40B4-BE49-F238E27FC236}">
                <a16:creationId xmlns:a16="http://schemas.microsoft.com/office/drawing/2014/main" id="{B9BBD083-F131-5EC5-17A8-16573015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357" y="3051178"/>
            <a:ext cx="10836047" cy="181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Seek AI Releases DualPipe: A Bidirectional Pipeline Parallelism  Algorithm for Computation-Communication Overlap in V3/R1 Training -  MarkTechPost">
            <a:extLst>
              <a:ext uri="{FF2B5EF4-FFF2-40B4-BE49-F238E27FC236}">
                <a16:creationId xmlns:a16="http://schemas.microsoft.com/office/drawing/2014/main" id="{FBED55A0-4BFD-3639-19AB-0C1C4D501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51727" y="5007798"/>
            <a:ext cx="7693308" cy="13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4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系统可靠性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085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53BB5-7D12-F19C-BDE8-73D7A01C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系统可靠性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12EED6-D38F-11DA-9BC4-3225E0283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硬件故障常态化​​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" altLang="zh-CN" dirty="0"/>
              <a:t>GPU</a:t>
            </a:r>
            <a:r>
              <a:rPr lang="zh-CN" altLang="en-US" dirty="0"/>
              <a:t> 集群日均故障 </a:t>
            </a:r>
            <a:r>
              <a:rPr lang="en" altLang="zh-CN" dirty="0"/>
              <a:t>GPU</a:t>
            </a:r>
            <a:r>
              <a:rPr lang="zh-CN" altLang="en-US" dirty="0"/>
              <a:t> 超 </a:t>
            </a:r>
            <a:r>
              <a:rPr lang="en-US" altLang="zh-CN" dirty="0"/>
              <a:t>50</a:t>
            </a:r>
            <a:r>
              <a:rPr lang="zh-CN" altLang="en-US" dirty="0"/>
              <a:t> 张，单卡故障可导致整个训练任务中断</a:t>
            </a:r>
          </a:p>
          <a:p>
            <a:pPr lvl="1"/>
            <a:r>
              <a:rPr lang="zh-CN" altLang="en-US" dirty="0"/>
              <a:t>传统故障定位需 </a:t>
            </a:r>
            <a:r>
              <a:rPr lang="en-US" altLang="zh-CN" dirty="0"/>
              <a:t>1-2</a:t>
            </a:r>
            <a:r>
              <a:rPr lang="zh-CN" altLang="en-US" dirty="0"/>
              <a:t> 天，复杂故障达数十天，训练中断损失巨大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>
                <a:solidFill>
                  <a:srgbClr val="66BA36"/>
                </a:solidFill>
              </a:rPr>
              <a:t>​​快速恢复机制​​</a:t>
            </a:r>
          </a:p>
          <a:p>
            <a:pPr lvl="1"/>
            <a:r>
              <a:rPr lang="zh-CN" altLang="en-US" dirty="0"/>
              <a:t>设计分钟级故障定位</a:t>
            </a:r>
            <a:r>
              <a:rPr lang="en-US" altLang="zh-CN" dirty="0"/>
              <a:t>+</a:t>
            </a:r>
            <a:r>
              <a:rPr lang="zh-CN" altLang="en-US" dirty="0"/>
              <a:t>断点续训方案，通过 </a:t>
            </a:r>
            <a:r>
              <a:rPr lang="en" altLang="zh-CN" dirty="0"/>
              <a:t>Kubernetes</a:t>
            </a:r>
            <a:r>
              <a:rPr lang="zh-CN" altLang="en-US" dirty="0"/>
              <a:t> 自动驱逐故障节点，秒级内切换备份节点</a:t>
            </a:r>
          </a:p>
          <a:p>
            <a:pPr lvl="1"/>
            <a:r>
              <a:rPr lang="zh-CN" altLang="en-US" dirty="0"/>
              <a:t>通过全栈运行时打点技术，将故障恢复时间压缩至分钟级，提升训练有效率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85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国产化与成本运营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805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C55E967-51E0-AE88-E4DF-F83A18D5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国产化挑战：生态与性能的双重差距​​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D83BF0-74F6-A212-E6C8-53CA6BAB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GPU</a:t>
            </a:r>
            <a:r>
              <a:rPr lang="zh-CN" altLang="en-US" b="1" dirty="0">
                <a:solidFill>
                  <a:srgbClr val="66BA36"/>
                </a:solidFill>
              </a:rPr>
              <a:t>供应受限​​：</a:t>
            </a:r>
          </a:p>
          <a:p>
            <a:pPr lvl="1"/>
            <a:r>
              <a:rPr lang="en-US" altLang="zh-CN" dirty="0"/>
              <a:t>NV</a:t>
            </a:r>
            <a:r>
              <a:rPr lang="zh-CN" altLang="en-US" dirty="0"/>
              <a:t> 高端芯片 </a:t>
            </a:r>
            <a:r>
              <a:rPr lang="en" altLang="zh-CN" dirty="0"/>
              <a:t>H100/B200</a:t>
            </a:r>
            <a:r>
              <a:rPr lang="zh-CN" altLang="en-US" dirty="0"/>
              <a:t> 对华禁运，国产 </a:t>
            </a:r>
            <a:r>
              <a:rPr lang="en" altLang="zh-CN" dirty="0"/>
              <a:t>NPU</a:t>
            </a:r>
            <a:r>
              <a:rPr lang="zh-CN" altLang="en-US" dirty="0"/>
              <a:t> 华为昇腾、寒武纪在互联带宽和显存容量上存在代差</a:t>
            </a:r>
          </a:p>
          <a:p>
            <a:pPr lvl="1"/>
            <a:r>
              <a:rPr lang="zh-CN" altLang="en-US" dirty="0"/>
              <a:t>国产</a:t>
            </a:r>
            <a:r>
              <a:rPr lang="en-US" altLang="zh-CN" dirty="0"/>
              <a:t> AI</a:t>
            </a:r>
            <a:r>
              <a:rPr lang="zh-CN" altLang="en-US" dirty="0"/>
              <a:t> 集群虽实现万卡组网，但 </a:t>
            </a:r>
            <a:r>
              <a:rPr lang="en" altLang="zh-CN" dirty="0"/>
              <a:t>MFU</a:t>
            </a:r>
            <a:r>
              <a:rPr lang="zh-CN" altLang="en-US" dirty="0"/>
              <a:t> 仍低于国际水平</a:t>
            </a:r>
          </a:p>
          <a:p>
            <a:r>
              <a:rPr lang="zh-CN" altLang="en-US" dirty="0"/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软件生态割裂​​：</a:t>
            </a:r>
          </a:p>
          <a:p>
            <a:pPr lvl="1"/>
            <a:r>
              <a:rPr lang="en" altLang="zh-CN" dirty="0"/>
              <a:t>CUDA</a:t>
            </a:r>
            <a:r>
              <a:rPr lang="zh-CN" altLang="en-US" dirty="0"/>
              <a:t> 生态垄断大模型工具链，国产 </a:t>
            </a:r>
            <a:r>
              <a:rPr lang="en" altLang="zh-CN" dirty="0"/>
              <a:t>NPU</a:t>
            </a:r>
            <a:r>
              <a:rPr lang="zh-CN" altLang="en-US" dirty="0"/>
              <a:t> 需兼容层迁移，算子适配成本增加 </a:t>
            </a:r>
            <a:r>
              <a:rPr lang="en-US" altLang="zh-CN" dirty="0"/>
              <a:t>5-10%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97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A43DD-F67C-287F-30C6-39668352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成本与运营：千亿级投资的商业风险​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03B509-BAEF-C6C0-56E5-4A2201681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天量资本支出​​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" altLang="zh-CN" dirty="0"/>
              <a:t>H100</a:t>
            </a:r>
            <a:r>
              <a:rPr lang="zh-CN" altLang="en-US" dirty="0"/>
              <a:t> 集群硬件成本 </a:t>
            </a:r>
            <a:r>
              <a:rPr lang="en-US" altLang="zh-CN" dirty="0"/>
              <a:t>&gt;40</a:t>
            </a:r>
            <a:r>
              <a:rPr lang="zh-CN" altLang="en-US" dirty="0"/>
              <a:t> 亿美元，加上液冷和网络设备，总投资 </a:t>
            </a:r>
            <a:r>
              <a:rPr lang="en-US" altLang="zh-CN" dirty="0"/>
              <a:t>&gt;60</a:t>
            </a:r>
            <a:r>
              <a:rPr lang="zh-CN" altLang="en-US" dirty="0"/>
              <a:t> 亿美元</a:t>
            </a:r>
          </a:p>
          <a:p>
            <a:pPr lvl="1"/>
            <a:r>
              <a:rPr lang="zh-CN" altLang="en-US" dirty="0"/>
              <a:t>国产替代方案相同算力下成本并不低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​​利用率与空转风险​​</a:t>
            </a:r>
          </a:p>
          <a:p>
            <a:pPr lvl="1"/>
            <a:r>
              <a:rPr lang="zh-CN" altLang="en-US" dirty="0"/>
              <a:t>中国已建 </a:t>
            </a:r>
            <a:r>
              <a:rPr lang="en-US" altLang="zh-CN" dirty="0"/>
              <a:t>250+</a:t>
            </a:r>
            <a:r>
              <a:rPr lang="zh-CN" altLang="en-US" dirty="0"/>
              <a:t> 智算中心，但多地出现算力空置，河南万卡集群因模型需求不足利用率仅 </a:t>
            </a:r>
            <a:r>
              <a:rPr lang="en-US" altLang="zh-CN" dirty="0"/>
              <a:t>40%</a:t>
            </a:r>
            <a:endParaRPr lang="zh-CN" altLang="en-US" dirty="0"/>
          </a:p>
          <a:p>
            <a:pPr lvl="1"/>
            <a:r>
              <a:rPr lang="zh-CN" altLang="en-US" dirty="0"/>
              <a:t>紫光集团于英涛呼吁避免盲目建设，需匹配实际产业需求</a:t>
            </a:r>
          </a:p>
        </p:txBody>
      </p:sp>
    </p:spTree>
    <p:extLst>
      <p:ext uri="{BB962C8B-B14F-4D97-AF65-F5344CB8AC3E}">
        <p14:creationId xmlns:p14="http://schemas.microsoft.com/office/powerpoint/2010/main" val="251919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总结？干就完了！摸着石头过河，总结经验，下一个视频更精彩！</a:t>
            </a:r>
          </a:p>
        </p:txBody>
      </p:sp>
    </p:spTree>
    <p:extLst>
      <p:ext uri="{BB962C8B-B14F-4D97-AF65-F5344CB8AC3E}">
        <p14:creationId xmlns:p14="http://schemas.microsoft.com/office/powerpoint/2010/main" val="32514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http://www.ccw.com.cn/ai/2022-03-01/23727.html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整体建设挑战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D1F2C-2758-A55C-11FF-C362389D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zh-CN" altLang="en-US" dirty="0"/>
              <a:t> 集群建设挑战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54BC5B-A448-73E0-B21D-25ED68491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超万卡 </a:t>
            </a:r>
            <a:r>
              <a:rPr lang="en-US" altLang="zh-CN" b="1" dirty="0">
                <a:solidFill>
                  <a:srgbClr val="66BA36"/>
                </a:solidFill>
              </a:rPr>
              <a:t>GPU/NPU</a:t>
            </a:r>
            <a:r>
              <a:rPr lang="zh-CN" altLang="en-US" b="1" dirty="0">
                <a:solidFill>
                  <a:srgbClr val="66BA36"/>
                </a:solidFill>
              </a:rPr>
              <a:t> 大规模 </a:t>
            </a:r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 集群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大容量：</a:t>
            </a:r>
            <a:r>
              <a:rPr lang="zh-CN" altLang="en-US" dirty="0"/>
              <a:t>算力容量 </a:t>
            </a:r>
            <a:r>
              <a:rPr lang="en-US" altLang="zh-CN" dirty="0"/>
              <a:t>&gt;5000</a:t>
            </a:r>
            <a:r>
              <a:rPr lang="en" altLang="zh-CN" dirty="0"/>
              <a:t>P</a:t>
            </a:r>
            <a:r>
              <a:rPr lang="zh-CN" altLang="en-US" dirty="0"/>
              <a:t>，存储资源池 </a:t>
            </a:r>
            <a:r>
              <a:rPr lang="en-US" altLang="zh-CN" dirty="0"/>
              <a:t>&gt;200</a:t>
            </a:r>
            <a:r>
              <a:rPr lang="en" altLang="zh-CN" dirty="0"/>
              <a:t>P</a:t>
            </a:r>
            <a:r>
              <a:rPr lang="zh-CN" altLang="en-US" dirty="0"/>
              <a:t>，交换机 </a:t>
            </a:r>
            <a:r>
              <a:rPr lang="en-US" altLang="zh-CN" dirty="0"/>
              <a:t>~1000</a:t>
            </a:r>
            <a:r>
              <a:rPr lang="zh-CN" altLang="en-US" dirty="0"/>
              <a:t>台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多线缆：</a:t>
            </a:r>
            <a:r>
              <a:rPr lang="en-US" altLang="zh-CN" dirty="0"/>
              <a:t>&gt;10</a:t>
            </a:r>
            <a:r>
              <a:rPr lang="en" altLang="zh-CN" dirty="0"/>
              <a:t>w</a:t>
            </a:r>
            <a:r>
              <a:rPr lang="zh-CN" altLang="en-US" dirty="0"/>
              <a:t> 光模块布线，</a:t>
            </a:r>
            <a:r>
              <a:rPr lang="en-US" altLang="zh-CN" dirty="0"/>
              <a:t>&gt;8</a:t>
            </a:r>
            <a:r>
              <a:rPr lang="en" altLang="zh-CN" dirty="0"/>
              <a:t>W</a:t>
            </a:r>
            <a:r>
              <a:rPr lang="zh-CN" altLang="en-US" dirty="0"/>
              <a:t>根数据线缆，</a:t>
            </a:r>
            <a:r>
              <a:rPr lang="en-US" altLang="zh-CN" dirty="0"/>
              <a:t>&gt;20W</a:t>
            </a:r>
            <a:r>
              <a:rPr lang="zh-CN" altLang="en-US" dirty="0"/>
              <a:t>个接头，</a:t>
            </a:r>
            <a:r>
              <a:rPr lang="en-US" altLang="zh-CN" dirty="0"/>
              <a:t>~8W</a:t>
            </a:r>
            <a:r>
              <a:rPr lang="zh-CN" altLang="en-US" dirty="0"/>
              <a:t> 焙纤端子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参与方多，实施强交叉，工期紧机房准备度低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参与万众多：</a:t>
            </a:r>
            <a:r>
              <a:rPr lang="zh-CN" altLang="en-US" dirty="0"/>
              <a:t>设计院、研发部、云管中心、设备供应商、第三方设备厂商、土建方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基建重叠：</a:t>
            </a:r>
            <a:r>
              <a:rPr lang="en" altLang="zh-CN" dirty="0"/>
              <a:t>L1</a:t>
            </a:r>
            <a:r>
              <a:rPr lang="en-US" altLang="zh-CN" dirty="0"/>
              <a:t>/</a:t>
            </a:r>
            <a:r>
              <a:rPr lang="en" altLang="zh-CN" dirty="0"/>
              <a:t>L2</a:t>
            </a:r>
            <a:r>
              <a:rPr lang="zh-CN" altLang="en-US" dirty="0"/>
              <a:t> 交叉实施 </a:t>
            </a:r>
            <a:r>
              <a:rPr lang="en-US" altLang="zh-CN" dirty="0"/>
              <a:t>~X</a:t>
            </a:r>
            <a:r>
              <a:rPr lang="zh-CN" altLang="en-US" dirty="0"/>
              <a:t> 个月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能耗密度突破物理极限​，​电力供应与散热挑战高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单节点能耗高：</a:t>
            </a:r>
            <a:r>
              <a:rPr lang="zh-CN" altLang="en-US" dirty="0"/>
              <a:t>单卡能耗 </a:t>
            </a:r>
            <a:r>
              <a:rPr lang="en-US" altLang="zh-CN" dirty="0"/>
              <a:t>350W</a:t>
            </a:r>
            <a:r>
              <a:rPr lang="zh-CN" altLang="en-US" dirty="0"/>
              <a:t>，单节点 </a:t>
            </a:r>
            <a:r>
              <a:rPr lang="en-US" altLang="zh-CN" dirty="0"/>
              <a:t>3000W</a:t>
            </a:r>
            <a:r>
              <a:rPr lang="zh-CN" altLang="en-US" dirty="0"/>
              <a:t>，单柜 </a:t>
            </a:r>
            <a:r>
              <a:rPr lang="en-US" altLang="zh-CN" dirty="0"/>
              <a:t>20kW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多设备集中：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台设备），地理位置集中</a:t>
            </a:r>
            <a:endParaRPr lang="en-US" altLang="zh-CN" b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3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5E8B8F-DA53-F84F-C7B7-342296EF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zh-CN" altLang="en-US" dirty="0"/>
              <a:t> 集群建设挑战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613068-9D27-7565-8230-08EB6836AC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万卡互联的网络通信带宽与延迟瓶颈​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000" b="1" dirty="0"/>
              <a:t>多层互联：</a:t>
            </a:r>
            <a:r>
              <a:rPr lang="zh-CN" altLang="en-US" sz="2000" dirty="0"/>
              <a:t>交换机 </a:t>
            </a:r>
            <a:r>
              <a:rPr lang="en-US" altLang="zh-CN" sz="2000" dirty="0"/>
              <a:t>~1000</a:t>
            </a:r>
            <a:r>
              <a:rPr lang="zh-CN" altLang="en-US" sz="2000" dirty="0"/>
              <a:t>台，框框、盒盒盒多层互联结构</a:t>
            </a:r>
          </a:p>
          <a:p>
            <a:pPr lvl="1">
              <a:lnSpc>
                <a:spcPct val="130000"/>
              </a:lnSpc>
            </a:pPr>
            <a:r>
              <a:rPr lang="zh-CN" altLang="en-US" sz="2000" b="1" dirty="0"/>
              <a:t>通信算法：</a:t>
            </a:r>
            <a:r>
              <a:rPr lang="zh-CN" altLang="en-US" sz="2000" dirty="0"/>
              <a:t>集合通信、点对点通信超规模后 </a:t>
            </a:r>
            <a:r>
              <a:rPr lang="en-US" altLang="zh-CN" sz="2000" dirty="0"/>
              <a:t>Ring</a:t>
            </a:r>
            <a:r>
              <a:rPr lang="zh-CN" altLang="en-US" sz="2000" dirty="0"/>
              <a:t>、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Doubling</a:t>
            </a:r>
            <a:r>
              <a:rPr lang="zh-CN" altLang="en-US" sz="2000" dirty="0"/>
              <a:t> 回环时间长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计算效率提升，万卡规模互联算力损耗难题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b="1" dirty="0"/>
              <a:t>AI</a:t>
            </a:r>
            <a:r>
              <a:rPr lang="zh-CN" altLang="en-US" b="1" dirty="0"/>
              <a:t> 节点：</a:t>
            </a:r>
            <a:r>
              <a:rPr lang="en-US" altLang="zh-CN" b="1" dirty="0"/>
              <a:t>&gt;2000</a:t>
            </a:r>
            <a:r>
              <a:rPr lang="zh-CN" altLang="en-US" dirty="0"/>
              <a:t> 节点，</a:t>
            </a:r>
            <a:r>
              <a:rPr lang="en-US" altLang="zh-CN" dirty="0"/>
              <a:t>AI</a:t>
            </a:r>
            <a:r>
              <a:rPr lang="zh-CN" altLang="en-US" dirty="0"/>
              <a:t> 卡数 </a:t>
            </a:r>
            <a:r>
              <a:rPr lang="en-US" altLang="zh-CN" dirty="0"/>
              <a:t>~16000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存储容量：</a:t>
            </a:r>
            <a:r>
              <a:rPr lang="en-US" altLang="zh-CN" b="1" dirty="0"/>
              <a:t>~800</a:t>
            </a:r>
            <a:r>
              <a:rPr lang="zh-CN" altLang="en-US" dirty="0"/>
              <a:t> </a:t>
            </a:r>
            <a:r>
              <a:rPr lang="en" altLang="zh-CN" dirty="0"/>
              <a:t>ROCE</a:t>
            </a:r>
            <a:r>
              <a:rPr lang="zh-CN" altLang="en-US" dirty="0"/>
              <a:t> 交换机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大模型：</a:t>
            </a:r>
            <a:r>
              <a:rPr lang="en-US" altLang="zh-CN" b="1" dirty="0"/>
              <a:t>PyTorch</a:t>
            </a:r>
            <a:r>
              <a:rPr lang="zh-CN" altLang="en-US" b="1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Dense/MoE</a:t>
            </a:r>
            <a:r>
              <a:rPr lang="zh-CN" altLang="en-US" dirty="0"/>
              <a:t> 从十以到千亿规模训练测试，万卡集群 </a:t>
            </a:r>
            <a:r>
              <a:rPr lang="en" altLang="zh-CN" dirty="0"/>
              <a:t>K8S</a:t>
            </a:r>
            <a:r>
              <a:rPr lang="zh-CN" altLang="en-US" dirty="0"/>
              <a:t> 调度</a:t>
            </a:r>
            <a:endParaRPr lang="zh-CN" altLang="en-US" sz="2000" dirty="0"/>
          </a:p>
          <a:p>
            <a:r>
              <a:rPr lang="zh-CN" altLang="en-US" b="1" dirty="0">
                <a:solidFill>
                  <a:srgbClr val="66BA36"/>
                </a:solidFill>
              </a:rPr>
              <a:t>系统可靠性，故障率指数级上升​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国产化挑战：生态与性能的双重差距​​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成本与运营：千亿级投资的商业风险​</a:t>
            </a:r>
            <a:endParaRPr lang="en-US" altLang="zh-CN" b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3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32F2BB-97F9-71A6-2D20-5F7E89AC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星际之门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2C4C9E-DFC1-F968-996C-FBDAA7973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OpenAI</a:t>
            </a:r>
            <a:r>
              <a:rPr lang="zh-CN" altLang="en" dirty="0"/>
              <a:t>、</a:t>
            </a:r>
            <a:r>
              <a:rPr lang="zh-CN" altLang="en-US" dirty="0"/>
              <a:t>软银等企业总投资</a:t>
            </a:r>
            <a:r>
              <a:rPr lang="en-US" altLang="zh-CN" dirty="0"/>
              <a:t>5000</a:t>
            </a:r>
            <a:r>
              <a:rPr lang="zh-CN" altLang="en-US" dirty="0"/>
              <a:t>亿美元，可配 </a:t>
            </a:r>
            <a:r>
              <a:rPr lang="en-US" altLang="zh-CN" dirty="0"/>
              <a:t>40</a:t>
            </a:r>
            <a:r>
              <a:rPr lang="zh-CN" altLang="en-US" dirty="0"/>
              <a:t> 万颗</a:t>
            </a:r>
            <a:r>
              <a:rPr lang="en-US" altLang="zh-CN" dirty="0"/>
              <a:t> NV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芯片</a:t>
            </a:r>
          </a:p>
        </p:txBody>
      </p:sp>
      <p:pic>
        <p:nvPicPr>
          <p:cNvPr id="1026" name="Picture 2" descr="投入5000亿美金！OpenAI CEO奥特曼晒“星际之门”首期工厂_项目_埃隆·马斯克_计划">
            <a:extLst>
              <a:ext uri="{FF2B5EF4-FFF2-40B4-BE49-F238E27FC236}">
                <a16:creationId xmlns:a16="http://schemas.microsoft.com/office/drawing/2014/main" id="{ED4D0561-C410-37A9-97C8-52B7AECC9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81"/>
          <a:stretch/>
        </p:blipFill>
        <p:spPr bwMode="auto">
          <a:xfrm>
            <a:off x="403171" y="2269358"/>
            <a:ext cx="5759230" cy="3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的重组计划获软银认可现在目光都聚焦于微软- AI 人工智能- cnBeta.COM">
            <a:extLst>
              <a:ext uri="{FF2B5EF4-FFF2-40B4-BE49-F238E27FC236}">
                <a16:creationId xmlns:a16="http://schemas.microsoft.com/office/drawing/2014/main" id="{F307ED95-631E-FFEA-E42A-5D4D2659E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66418" y="2269358"/>
            <a:ext cx="5449884" cy="3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3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34827</TotalTime>
  <Words>1791</Words>
  <Application>Microsoft Macintosh PowerPoint</Application>
  <PresentationFormat>自定义</PresentationFormat>
  <Paragraphs>143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万卡 AI 集群建设挑战</vt:lpstr>
      <vt:lpstr>万卡 AI 集群建设挑战</vt:lpstr>
      <vt:lpstr>星际之门</vt:lpstr>
      <vt:lpstr>PowerPoint 演示文稿</vt:lpstr>
      <vt:lpstr>电力供应与散热挑战：能耗密度突破物理极限​​</vt:lpstr>
      <vt:lpstr>电力供应与散热挑战：能耗密度突破物理极限​​</vt:lpstr>
      <vt:lpstr>液冷、功耗、器件相互影响</vt:lpstr>
      <vt:lpstr>新型的封装和电源提供方案</vt:lpstr>
      <vt:lpstr>PowerPoint 演示文稿</vt:lpstr>
      <vt:lpstr>万卡互联的网络通信带宽与延迟瓶颈​</vt:lpstr>
      <vt:lpstr>万卡互联的网络通信带宽与延迟瓶颈​</vt:lpstr>
      <vt:lpstr>字节跳动自研交换机 B5020</vt:lpstr>
      <vt:lpstr>Mate 自研交换机 Meta 51.2T Ethernet Switch</vt:lpstr>
      <vt:lpstr>Google 自研 OCS 和 Tours  4D 拓扑</vt:lpstr>
      <vt:lpstr>PowerPoint 演示文稿</vt:lpstr>
      <vt:lpstr>计算效率提升，万卡规模互联算力损耗难题</vt:lpstr>
      <vt:lpstr>计算效率提升，万卡规模互联算力损耗难题</vt:lpstr>
      <vt:lpstr>DeepSeek 性能优化方案</vt:lpstr>
      <vt:lpstr>PowerPoint 演示文稿</vt:lpstr>
      <vt:lpstr>系统可靠性</vt:lpstr>
      <vt:lpstr>PowerPoint 演示文稿</vt:lpstr>
      <vt:lpstr>国产化挑战：生态与性能的双重差距​​</vt:lpstr>
      <vt:lpstr>成本与运营：千亿级投资的商业风险​</vt:lpstr>
      <vt:lpstr>PowerPoint 演示文稿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12500</cp:revision>
  <cp:lastPrinted>2023-09-08T09:14:01Z</cp:lastPrinted>
  <dcterms:created xsi:type="dcterms:W3CDTF">2020-08-28T08:44:19Z</dcterms:created>
  <dcterms:modified xsi:type="dcterms:W3CDTF">2025-07-04T16:28:46Z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